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5" r:id="rId5"/>
    <p:sldId id="261"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F758A"/>
    <a:srgbClr val="B055B7"/>
    <a:srgbClr val="8E3E94"/>
    <a:srgbClr val="9E6FC5"/>
    <a:srgbClr val="FFFFFF"/>
    <a:srgbClr val="FFD86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58873" autoAdjust="0"/>
  </p:normalViewPr>
  <p:slideViewPr>
    <p:cSldViewPr snapToGrid="0">
      <p:cViewPr varScale="1">
        <p:scale>
          <a:sx n="114" d="100"/>
          <a:sy n="114" d="100"/>
        </p:scale>
        <p:origin x="186" y="126"/>
      </p:cViewPr>
      <p:guideLst>
        <p:guide orient="horz" pos="2160"/>
        <p:guide pos="3840"/>
      </p:guideLst>
    </p:cSldViewPr>
  </p:slideViewPr>
  <p:notesTextViewPr>
    <p:cViewPr>
      <p:scale>
        <a:sx n="1" d="1"/>
        <a:sy n="1" d="1"/>
      </p:scale>
      <p:origin x="0" y="0"/>
    </p:cViewPr>
  </p:notesTextViewPr>
  <p:notesViewPr>
    <p:cSldViewPr snapToGrid="0">
      <p:cViewPr varScale="1">
        <p:scale>
          <a:sx n="96" d="100"/>
          <a:sy n="96" d="100"/>
        </p:scale>
        <p:origin x="-36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B9A94-8C3E-47AB-B235-9C6D76F1A69C}" type="datetimeFigureOut">
              <a:rPr lang="en-US" smtClean="0"/>
              <a:pPr/>
              <a:t>4/17/2014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9F5E-AFEE-4766-A5D5-3489C9DC47DD}" type="slidenum">
              <a:rPr lang="en-US" smtClean="0"/>
              <a:pPr/>
              <a:t>‹#›</a:t>
            </a:fld>
            <a:endParaRPr lang="en-US"/>
          </a:p>
        </p:txBody>
      </p:sp>
    </p:spTree>
    <p:extLst>
      <p:ext uri="{BB962C8B-B14F-4D97-AF65-F5344CB8AC3E}">
        <p14:creationId xmlns:p14="http://schemas.microsoft.com/office/powerpoint/2010/main" val="40543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E659F5E-AFEE-4766-A5D5-3489C9DC47DD}" type="slidenum">
              <a:rPr lang="en-US" smtClean="0"/>
              <a:pPr/>
              <a:t>1</a:t>
            </a:fld>
            <a:endParaRPr lang="en-US"/>
          </a:p>
        </p:txBody>
      </p:sp>
      <p:sp>
        <p:nvSpPr>
          <p:cNvPr id="5" name="Notes Placeholder 2"/>
          <p:cNvSpPr>
            <a:spLocks noGrp="1"/>
          </p:cNvSpPr>
          <p:nvPr>
            <p:ph type="body" idx="3"/>
          </p:nvPr>
        </p:nvSpPr>
        <p:spPr>
          <a:xfrm>
            <a:off x="671994" y="521382"/>
            <a:ext cx="5486400" cy="3600450"/>
          </a:xfrm>
        </p:spPr>
        <p:txBody>
          <a:bodyPr/>
          <a:lstStyle/>
          <a:p>
            <a:pPr marL="171450" indent="-171450">
              <a:buFont typeface="Arial" panose="020B0604020202020204" pitchFamily="34" charset="0"/>
              <a:buNone/>
            </a:pPr>
            <a:endParaRPr lang="en-US" dirty="0"/>
          </a:p>
        </p:txBody>
      </p:sp>
    </p:spTree>
    <p:extLst>
      <p:ext uri="{BB962C8B-B14F-4D97-AF65-F5344CB8AC3E}">
        <p14:creationId xmlns:p14="http://schemas.microsoft.com/office/powerpoint/2010/main" val="314855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E659F5E-AFEE-4766-A5D5-3489C9DC47DD}" type="slidenum">
              <a:rPr lang="en-US" smtClean="0"/>
              <a:pPr/>
              <a:t>2</a:t>
            </a:fld>
            <a:endParaRPr lang="en-US"/>
          </a:p>
        </p:txBody>
      </p:sp>
      <p:sp>
        <p:nvSpPr>
          <p:cNvPr id="11" name="Notes Placeholder 2"/>
          <p:cNvSpPr txBox="1">
            <a:spLocks/>
          </p:cNvSpPr>
          <p:nvPr/>
        </p:nvSpPr>
        <p:spPr>
          <a:xfrm>
            <a:off x="603503" y="4297811"/>
            <a:ext cx="5486400" cy="3600450"/>
          </a:xfrm>
          <a:prstGeom prst="rect">
            <a:avLst/>
          </a:prstGeom>
        </p:spPr>
        <p:txBody>
          <a:bodyPr vert="horz" lIns="91440" tIns="45720" rIns="91440" bIns="45720" rtlCol="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Notes Placeholder 11"/>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Problem: you have important stuff on obsolete digital media. How do you save 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First issue is ACCESS. Older media needs older hardware &amp; software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You can’t read a floppy disk without a floppy drive, and obsolete hardware gets harder to find every year.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After you access the disk content, what if it’s in a format modern software can’t read?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Even if you can read them, floppies and CDs are fragile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 lot can go wrong: A disk can get damaged or fail to read, a user can accidentally move or delete an important file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Media isn’t built to last. Your standard CD-R may fail on you in a decade or less!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Tools exist, but they’re expensive or geared toward IT specialists. And commercial vendors can charge over $100 dollars per disk!</a:t>
            </a:r>
          </a:p>
          <a:p>
            <a:endParaRPr lang="en-US" dirty="0"/>
          </a:p>
        </p:txBody>
      </p:sp>
    </p:spTree>
    <p:extLst>
      <p:ext uri="{BB962C8B-B14F-4D97-AF65-F5344CB8AC3E}">
        <p14:creationId xmlns:p14="http://schemas.microsoft.com/office/powerpoint/2010/main" val="21394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E659F5E-AFEE-4766-A5D5-3489C9DC47DD}" type="slidenum">
              <a:rPr lang="en-US" smtClean="0"/>
              <a:pPr/>
              <a:t>3</a:t>
            </a:fld>
            <a:endParaRPr lang="en-US"/>
          </a:p>
        </p:txBody>
      </p:sp>
      <p:sp>
        <p:nvSpPr>
          <p:cNvPr id="9" name="Notes Placeholder 2"/>
          <p:cNvSpPr txBox="1">
            <a:spLocks/>
          </p:cNvSpPr>
          <p:nvPr/>
        </p:nvSpPr>
        <p:spPr>
          <a:xfrm>
            <a:off x="660491" y="3629347"/>
            <a:ext cx="5486400" cy="3600450"/>
          </a:xfrm>
          <a:prstGeom prst="rect">
            <a:avLst/>
          </a:prstGeom>
        </p:spPr>
        <p:txBody>
          <a:bodyPr vert="horz" lIns="91440" tIns="45720" rIns="91440" bIns="45720" rtlCol="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For all these problems, LAMMP is the answer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no tool is complete without a snazzy acronym, I’ve dubbed it the Legacy Archival Media Migration Platform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LAMMP is a workstation and process that: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rescues digital content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generates information about the </a:t>
            </a:r>
            <a:r>
              <a:rPr lang="en-US" sz="1200" dirty="0" smtClean="0"/>
              <a:t>files and process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Preserves all files in a restricted archive for future 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Low cost: Built entirely on free software and cheap or donated hardware.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Because the software source code is available, I can customize or swap out tools as needed.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Easy: follow the manual, click on a script, enter some info and you’re done.</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Notes Placeholder 9"/>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For all these problems, LAMMP is the answer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LAMMP is an all in one service that will</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rescue digital content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generate descriptive and technical info for easy access and preservation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Convert your files to modern, accessible formats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We’ll even upload your files to a secure cloud storage solution so you can safely preserve your files and share them with others!</a:t>
            </a:r>
          </a:p>
          <a:p>
            <a:endParaRPr lang="en-US" dirty="0"/>
          </a:p>
        </p:txBody>
      </p:sp>
    </p:spTree>
    <p:extLst>
      <p:ext uri="{BB962C8B-B14F-4D97-AF65-F5344CB8AC3E}">
        <p14:creationId xmlns:p14="http://schemas.microsoft.com/office/powerpoint/2010/main" val="86505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LAMMP handles all sorts of obsolete media types, as well as more current storage devices such as USB and DVD-R.</a:t>
            </a:r>
          </a:p>
          <a:p>
            <a:pPr marL="171450" indent="-171450">
              <a:buFont typeface="Arial" panose="020B0604020202020204" pitchFamily="34" charset="0"/>
              <a:buChar char="•"/>
            </a:pPr>
            <a:r>
              <a:rPr lang="en-US" baseline="0" dirty="0" smtClean="0"/>
              <a:t>It can even package entire computer directories and email boxes for access and preservation</a:t>
            </a:r>
          </a:p>
        </p:txBody>
      </p:sp>
      <p:sp>
        <p:nvSpPr>
          <p:cNvPr id="4" name="Slide Number Placeholder 3"/>
          <p:cNvSpPr>
            <a:spLocks noGrp="1"/>
          </p:cNvSpPr>
          <p:nvPr>
            <p:ph type="sldNum" sz="quarter" idx="10"/>
          </p:nvPr>
        </p:nvSpPr>
        <p:spPr/>
        <p:txBody>
          <a:bodyPr/>
          <a:lstStyle/>
          <a:p>
            <a:fld id="{8E659F5E-AFEE-4766-A5D5-3489C9DC47DD}" type="slidenum">
              <a:rPr lang="en-US" smtClean="0"/>
              <a:pPr/>
              <a:t>4</a:t>
            </a:fld>
            <a:endParaRPr lang="en-US"/>
          </a:p>
        </p:txBody>
      </p:sp>
    </p:spTree>
    <p:extLst>
      <p:ext uri="{BB962C8B-B14F-4D97-AF65-F5344CB8AC3E}">
        <p14:creationId xmlns:p14="http://schemas.microsoft.com/office/powerpoint/2010/main" val="286800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E659F5E-AFEE-4766-A5D5-3489C9DC47DD}" type="slidenum">
              <a:rPr lang="en-US" smtClean="0"/>
              <a:pPr/>
              <a:t>5</a:t>
            </a:fld>
            <a:endParaRPr lang="en-US"/>
          </a:p>
        </p:txBody>
      </p:sp>
      <p:sp>
        <p:nvSpPr>
          <p:cNvPr id="6" name="Notes Placeholder 2"/>
          <p:cNvSpPr txBox="1">
            <a:spLocks/>
          </p:cNvSpPr>
          <p:nvPr/>
        </p:nvSpPr>
        <p:spPr>
          <a:xfrm>
            <a:off x="685800" y="4400550"/>
            <a:ext cx="5486400" cy="3600450"/>
          </a:xfrm>
          <a:prstGeom prst="rect">
            <a:avLst/>
          </a:prstGeom>
        </p:spPr>
        <p:txBody>
          <a:bodyPr vert="horz" lIns="91440" tIns="45720" rIns="91440" bIns="45720" rtlCol="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Notes Placeholder 6"/>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LAMMP works by stringing together a variety of software tools into one efficient process.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First an exact copy of the media or disk image is taken.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Then the content is checked for viruses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And descriptive information gets generated about the media and content files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Finally, the files get packaged and preserved or delivered directly to you</a:t>
            </a:r>
          </a:p>
          <a:p>
            <a:endParaRPr lang="en-US" dirty="0"/>
          </a:p>
        </p:txBody>
      </p:sp>
    </p:spTree>
    <p:extLst>
      <p:ext uri="{BB962C8B-B14F-4D97-AF65-F5344CB8AC3E}">
        <p14:creationId xmlns:p14="http://schemas.microsoft.com/office/powerpoint/2010/main" val="424603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result?</a:t>
            </a:r>
          </a:p>
          <a:p>
            <a:pPr marL="171450" indent="-171450">
              <a:buFont typeface="Arial" panose="020B0604020202020204" pitchFamily="34" charset="0"/>
              <a:buChar char="•"/>
            </a:pPr>
            <a:r>
              <a:rPr lang="en-US" baseline="0" dirty="0" smtClean="0"/>
              <a:t>Your files are cataloged in an easy to read spreadsheet</a:t>
            </a:r>
          </a:p>
          <a:p>
            <a:pPr marL="171450" indent="-171450">
              <a:buFont typeface="Arial" panose="020B0604020202020204" pitchFamily="34" charset="0"/>
              <a:buChar char="•"/>
            </a:pPr>
            <a:r>
              <a:rPr lang="en-US" baseline="0" dirty="0" smtClean="0"/>
              <a:t>Converted to modern formats supported by every operating system</a:t>
            </a:r>
          </a:p>
          <a:p>
            <a:pPr marL="171450" indent="-171450">
              <a:buFont typeface="Arial" panose="020B0604020202020204" pitchFamily="34" charset="0"/>
              <a:buChar char="•"/>
            </a:pPr>
            <a:r>
              <a:rPr lang="en-US" baseline="0" dirty="0" smtClean="0"/>
              <a:t>And preserved in Merritt, a preservation system from the California Digital Library that lets you share, manage and preserve your content</a:t>
            </a:r>
          </a:p>
          <a:p>
            <a:pPr marL="171450" indent="-171450">
              <a:buFont typeface="Arial" panose="020B0604020202020204" pitchFamily="34" charset="0"/>
              <a:buChar char="•"/>
            </a:pPr>
            <a:r>
              <a:rPr lang="en-US" baseline="0" dirty="0" smtClean="0"/>
              <a:t>Talk to a UCI Libraries subject librarian to learn more about what LAMMP and other Digital Scholarship Services can do for you. There’s no case too small or file format too weird. LAMMP is here to light the way toward your legacy computer files!</a:t>
            </a:r>
          </a:p>
        </p:txBody>
      </p:sp>
      <p:sp>
        <p:nvSpPr>
          <p:cNvPr id="4" name="Slide Number Placeholder 3"/>
          <p:cNvSpPr>
            <a:spLocks noGrp="1"/>
          </p:cNvSpPr>
          <p:nvPr>
            <p:ph type="sldNum" sz="quarter" idx="10"/>
          </p:nvPr>
        </p:nvSpPr>
        <p:spPr/>
        <p:txBody>
          <a:bodyPr/>
          <a:lstStyle/>
          <a:p>
            <a:fld id="{8E659F5E-AFEE-4766-A5D5-3489C9DC47DD}" type="slidenum">
              <a:rPr lang="en-US" smtClean="0"/>
              <a:pPr/>
              <a:t>6</a:t>
            </a:fld>
            <a:endParaRPr lang="en-US"/>
          </a:p>
        </p:txBody>
      </p:sp>
    </p:spTree>
    <p:extLst>
      <p:ext uri="{BB962C8B-B14F-4D97-AF65-F5344CB8AC3E}">
        <p14:creationId xmlns:p14="http://schemas.microsoft.com/office/powerpoint/2010/main" val="286800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66D966-5F36-4263-ACCF-2A1BC58EB6F7}"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345728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6D966-5F36-4263-ACCF-2A1BC58EB6F7}"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274194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6D966-5F36-4263-ACCF-2A1BC58EB6F7}"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261133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B055B7"/>
                </a:solidFill>
                <a:latin typeface="Bookman Old Style" panose="0205060405050502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66D966-5F36-4263-ACCF-2A1BC58EB6F7}"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10493214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6D966-5F36-4263-ACCF-2A1BC58EB6F7}"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285537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66D966-5F36-4263-ACCF-2A1BC58EB6F7}"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3707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66D966-5F36-4263-ACCF-2A1BC58EB6F7}" type="datetimeFigureOut">
              <a:rPr lang="en-US" smtClean="0"/>
              <a:pPr/>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343854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66D966-5F36-4263-ACCF-2A1BC58EB6F7}" type="datetimeFigureOut">
              <a:rPr lang="en-US" smtClean="0"/>
              <a:pPr/>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293867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6D966-5F36-4263-ACCF-2A1BC58EB6F7}" type="datetimeFigureOut">
              <a:rPr lang="en-US" smtClean="0"/>
              <a:pPr/>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133168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6D966-5F36-4263-ACCF-2A1BC58EB6F7}"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226300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6D966-5F36-4263-ACCF-2A1BC58EB6F7}"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CBC4E-C911-42E9-94EF-F2F9F9D80294}" type="slidenum">
              <a:rPr lang="en-US" smtClean="0"/>
              <a:pPr/>
              <a:t>‹#›</a:t>
            </a:fld>
            <a:endParaRPr lang="en-US"/>
          </a:p>
        </p:txBody>
      </p:sp>
    </p:spTree>
    <p:extLst>
      <p:ext uri="{BB962C8B-B14F-4D97-AF65-F5344CB8AC3E}">
        <p14:creationId xmlns:p14="http://schemas.microsoft.com/office/powerpoint/2010/main" val="158710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6D966-5F36-4263-ACCF-2A1BC58EB6F7}" type="datetimeFigureOut">
              <a:rPr lang="en-US" smtClean="0"/>
              <a:pPr/>
              <a:t>4/17/2014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CBC4E-C911-42E9-94EF-F2F9F9D80294}" type="slidenum">
              <a:rPr lang="en-US" smtClean="0"/>
              <a:pPr/>
              <a:t>‹#›</a:t>
            </a:fld>
            <a:endParaRPr lang="en-US"/>
          </a:p>
        </p:txBody>
      </p:sp>
    </p:spTree>
    <p:extLst>
      <p:ext uri="{BB962C8B-B14F-4D97-AF65-F5344CB8AC3E}">
        <p14:creationId xmlns:p14="http://schemas.microsoft.com/office/powerpoint/2010/main" val="221920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jmckinl@uci.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lickr.com/photos/nhusse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59733"/>
            <a:ext cx="9144000" cy="2387600"/>
          </a:xfrm>
        </p:spPr>
        <p:txBody>
          <a:bodyPr>
            <a:normAutofit/>
          </a:bodyPr>
          <a:lstStyle/>
          <a:p>
            <a:r>
              <a:rPr lang="en-US" dirty="0" smtClean="0">
                <a:solidFill>
                  <a:srgbClr val="B055B7"/>
                </a:solidFill>
                <a:latin typeface="Gill Sans MT" panose="020B0502020104020203" pitchFamily="34" charset="0"/>
              </a:rPr>
              <a:t>Rescuing Digital Media </a:t>
            </a:r>
            <a:br>
              <a:rPr lang="en-US" dirty="0" smtClean="0">
                <a:solidFill>
                  <a:srgbClr val="B055B7"/>
                </a:solidFill>
                <a:latin typeface="Gill Sans MT" panose="020B0502020104020203" pitchFamily="34" charset="0"/>
              </a:rPr>
            </a:br>
            <a:r>
              <a:rPr lang="en-US" dirty="0" smtClean="0">
                <a:solidFill>
                  <a:srgbClr val="B055B7"/>
                </a:solidFill>
                <a:latin typeface="Gill Sans MT" panose="020B0502020104020203" pitchFamily="34" charset="0"/>
              </a:rPr>
              <a:t>with </a:t>
            </a:r>
            <a:r>
              <a:rPr lang="en-US" b="1" dirty="0" smtClean="0">
                <a:solidFill>
                  <a:schemeClr val="accent6">
                    <a:lumMod val="60000"/>
                    <a:lumOff val="40000"/>
                  </a:schemeClr>
                </a:solidFill>
                <a:latin typeface="Gill Sans MT" panose="020B0502020104020203" pitchFamily="34" charset="0"/>
              </a:rPr>
              <a:t>LAMMP</a:t>
            </a:r>
            <a:endParaRPr lang="en-US" b="1" dirty="0">
              <a:solidFill>
                <a:schemeClr val="accent6">
                  <a:lumMod val="60000"/>
                  <a:lumOff val="40000"/>
                </a:schemeClr>
              </a:solidFill>
              <a:latin typeface="Gill Sans MT" panose="020B0502020104020203" pitchFamily="34" charset="0"/>
            </a:endParaRPr>
          </a:p>
        </p:txBody>
      </p:sp>
      <p:sp>
        <p:nvSpPr>
          <p:cNvPr id="3" name="Subtitle 2"/>
          <p:cNvSpPr>
            <a:spLocks noGrp="1"/>
          </p:cNvSpPr>
          <p:nvPr>
            <p:ph type="subTitle" idx="1"/>
          </p:nvPr>
        </p:nvSpPr>
        <p:spPr>
          <a:xfrm>
            <a:off x="4217773" y="4090215"/>
            <a:ext cx="3756454" cy="2302348"/>
          </a:xfrm>
        </p:spPr>
        <p:txBody>
          <a:bodyPr>
            <a:noAutofit/>
          </a:bodyPr>
          <a:lstStyle/>
          <a:p>
            <a:r>
              <a:rPr lang="en-US" sz="2800" dirty="0" smtClean="0">
                <a:latin typeface="Gentium Basic" panose="02000503060000020004" pitchFamily="2" charset="0"/>
              </a:rPr>
              <a:t>Matthew McKinley</a:t>
            </a:r>
          </a:p>
          <a:p>
            <a:r>
              <a:rPr lang="en-US" sz="2800" dirty="0" smtClean="0">
                <a:latin typeface="Gentium Basic" panose="02000503060000020004" pitchFamily="2" charset="0"/>
              </a:rPr>
              <a:t>Digital Project Specialist</a:t>
            </a:r>
          </a:p>
          <a:p>
            <a:r>
              <a:rPr lang="en-US" sz="2800" dirty="0" smtClean="0">
                <a:latin typeface="Gentium Basic" panose="02000503060000020004" pitchFamily="2" charset="0"/>
              </a:rPr>
              <a:t>UCI Libraries </a:t>
            </a:r>
          </a:p>
          <a:p>
            <a:r>
              <a:rPr lang="en-US" sz="2800" dirty="0" smtClean="0">
                <a:latin typeface="Gentium Basic" panose="02000503060000020004" pitchFamily="2" charset="0"/>
                <a:hlinkClick r:id="rId3"/>
              </a:rPr>
              <a:t>mjmckinl@uci.edu</a:t>
            </a:r>
            <a:endParaRPr lang="en-US" sz="2800" dirty="0">
              <a:latin typeface="Gentium Basic" panose="02000503060000020004" pitchFamily="2" charset="0"/>
            </a:endParaRPr>
          </a:p>
        </p:txBody>
      </p:sp>
    </p:spTree>
    <p:extLst>
      <p:ext uri="{BB962C8B-B14F-4D97-AF65-F5344CB8AC3E}">
        <p14:creationId xmlns:p14="http://schemas.microsoft.com/office/powerpoint/2010/main" val="2901278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0" dirty="0" smtClean="0">
                <a:latin typeface="Gill Sans MT" panose="020B0502020104020203" pitchFamily="34" charset="0"/>
              </a:rPr>
              <a:t>The Problem:</a:t>
            </a:r>
            <a:endParaRPr lang="en-US" sz="5400" b="0" dirty="0">
              <a:latin typeface="Gill Sans MT" panose="020B0502020104020203" pitchFamily="34" charset="0"/>
            </a:endParaRPr>
          </a:p>
        </p:txBody>
      </p:sp>
      <p:sp>
        <p:nvSpPr>
          <p:cNvPr id="3" name="Content Placeholder 2"/>
          <p:cNvSpPr>
            <a:spLocks noGrp="1"/>
          </p:cNvSpPr>
          <p:nvPr>
            <p:ph idx="1"/>
          </p:nvPr>
        </p:nvSpPr>
        <p:spPr>
          <a:xfrm>
            <a:off x="228600" y="1902382"/>
            <a:ext cx="6405813" cy="4565733"/>
          </a:xfrm>
        </p:spPr>
        <p:txBody>
          <a:bodyPr>
            <a:normAutofit/>
          </a:bodyPr>
          <a:lstStyle/>
          <a:p>
            <a:r>
              <a:rPr lang="en-US" dirty="0" smtClean="0">
                <a:latin typeface="Gentium Basic" panose="02000503060000020004" pitchFamily="2" charset="0"/>
              </a:rPr>
              <a:t>Valuable content on Digital Media</a:t>
            </a:r>
            <a:br>
              <a:rPr lang="en-US" dirty="0" smtClean="0">
                <a:latin typeface="Gentium Basic" panose="02000503060000020004" pitchFamily="2" charset="0"/>
              </a:rPr>
            </a:br>
            <a:endParaRPr lang="en-US" dirty="0" smtClean="0">
              <a:latin typeface="Gentium Basic" panose="02000503060000020004" pitchFamily="2" charset="0"/>
            </a:endParaRPr>
          </a:p>
          <a:p>
            <a:r>
              <a:rPr lang="en-US" dirty="0" smtClean="0">
                <a:latin typeface="Gentium Basic" panose="02000503060000020004" pitchFamily="2" charset="0"/>
              </a:rPr>
              <a:t>Digital Media is </a:t>
            </a:r>
            <a:r>
              <a:rPr lang="en-US" b="1" dirty="0" smtClean="0">
                <a:latin typeface="Gentium Basic" panose="02000503060000020004" pitchFamily="2" charset="0"/>
              </a:rPr>
              <a:t>INACCESSIBLE</a:t>
            </a:r>
            <a:r>
              <a:rPr lang="en-US" dirty="0" smtClean="0">
                <a:latin typeface="Gentium Basic" panose="02000503060000020004" pitchFamily="2" charset="0"/>
              </a:rPr>
              <a:t/>
            </a:r>
            <a:br>
              <a:rPr lang="en-US" dirty="0" smtClean="0">
                <a:latin typeface="Gentium Basic" panose="02000503060000020004" pitchFamily="2" charset="0"/>
              </a:rPr>
            </a:br>
            <a:endParaRPr lang="en-US" dirty="0" smtClean="0">
              <a:latin typeface="Gentium Basic" panose="02000503060000020004" pitchFamily="2" charset="0"/>
            </a:endParaRPr>
          </a:p>
          <a:p>
            <a:r>
              <a:rPr lang="en-US" dirty="0">
                <a:latin typeface="Gentium Basic" panose="02000503060000020004" pitchFamily="2" charset="0"/>
              </a:rPr>
              <a:t>Digital Media is </a:t>
            </a:r>
            <a:r>
              <a:rPr lang="en-US" b="1" dirty="0" smtClean="0">
                <a:latin typeface="Gentium Basic" panose="02000503060000020004" pitchFamily="2" charset="0"/>
              </a:rPr>
              <a:t>FRAGILE</a:t>
            </a:r>
          </a:p>
          <a:p>
            <a:pPr lvl="1"/>
            <a:r>
              <a:rPr lang="en-US" dirty="0" smtClean="0">
                <a:latin typeface="Gentium Basic" panose="02000503060000020004" pitchFamily="2" charset="0"/>
              </a:rPr>
              <a:t>Avg. lifespan of commercial CD-R:     				</a:t>
            </a:r>
            <a:r>
              <a:rPr lang="en-US" b="1" dirty="0" smtClean="0">
                <a:latin typeface="Gentium Basic" panose="02000503060000020004" pitchFamily="2" charset="0"/>
              </a:rPr>
              <a:t>10 years</a:t>
            </a:r>
            <a:r>
              <a:rPr lang="en-US" dirty="0" smtClean="0">
                <a:latin typeface="Gentium Basic" panose="02000503060000020004" pitchFamily="2" charset="0"/>
              </a:rPr>
              <a:t/>
            </a:r>
            <a:br>
              <a:rPr lang="en-US" dirty="0" smtClean="0">
                <a:latin typeface="Gentium Basic" panose="02000503060000020004" pitchFamily="2" charset="0"/>
              </a:rPr>
            </a:br>
            <a:endParaRPr lang="en-US" dirty="0" smtClean="0">
              <a:latin typeface="Gentium Basic" panose="02000503060000020004" pitchFamily="2" charset="0"/>
            </a:endParaRPr>
          </a:p>
          <a:p>
            <a:r>
              <a:rPr lang="en-US" dirty="0" smtClean="0">
                <a:latin typeface="Gentium Basic" panose="02000503060000020004" pitchFamily="2" charset="0"/>
              </a:rPr>
              <a:t>Preservation too </a:t>
            </a:r>
            <a:r>
              <a:rPr lang="en-US" b="1" dirty="0" smtClean="0">
                <a:latin typeface="Gentium Basic" panose="02000503060000020004" pitchFamily="2" charset="0"/>
              </a:rPr>
              <a:t>TECHNICAL</a:t>
            </a:r>
          </a:p>
        </p:txBody>
      </p:sp>
      <p:pic>
        <p:nvPicPr>
          <p:cNvPr id="5" name="Picture 4"/>
          <p:cNvPicPr>
            <a:picLocks noChangeAspect="1"/>
          </p:cNvPicPr>
          <p:nvPr/>
        </p:nvPicPr>
        <p:blipFill>
          <a:blip r:embed="rId3"/>
          <a:stretch>
            <a:fillRect/>
          </a:stretch>
        </p:blipFill>
        <p:spPr>
          <a:xfrm>
            <a:off x="6634413" y="1932782"/>
            <a:ext cx="5372100" cy="3867150"/>
          </a:xfrm>
          <a:prstGeom prst="rect">
            <a:avLst/>
          </a:prstGeom>
        </p:spPr>
      </p:pic>
      <p:sp>
        <p:nvSpPr>
          <p:cNvPr id="6" name="TextBox 5"/>
          <p:cNvSpPr txBox="1"/>
          <p:nvPr/>
        </p:nvSpPr>
        <p:spPr>
          <a:xfrm>
            <a:off x="7306963" y="5920948"/>
            <a:ext cx="4189708" cy="646331"/>
          </a:xfrm>
          <a:prstGeom prst="rect">
            <a:avLst/>
          </a:prstGeom>
          <a:noFill/>
        </p:spPr>
        <p:txBody>
          <a:bodyPr wrap="square" rtlCol="0">
            <a:spAutoFit/>
          </a:bodyPr>
          <a:lstStyle/>
          <a:p>
            <a:r>
              <a:rPr lang="en-US" dirty="0" smtClean="0">
                <a:latin typeface="Gentium Basic" panose="02000503060000020004" pitchFamily="2" charset="0"/>
              </a:rPr>
              <a:t>“I Find Your Lack of Space Disturbing”, </a:t>
            </a:r>
            <a:r>
              <a:rPr lang="en-US" dirty="0" smtClean="0">
                <a:latin typeface="Gentium Basic" panose="02000503060000020004" pitchFamily="2" charset="0"/>
                <a:hlinkClick r:id="rId4"/>
              </a:rPr>
              <a:t>http://www.flickr.com/photos/nhussein/</a:t>
            </a:r>
            <a:endParaRPr lang="en-US" dirty="0">
              <a:latin typeface="Gentium Basic" panose="02000503060000020004" pitchFamily="2" charset="0"/>
            </a:endParaRPr>
          </a:p>
        </p:txBody>
      </p:sp>
    </p:spTree>
    <p:extLst>
      <p:ext uri="{BB962C8B-B14F-4D97-AF65-F5344CB8AC3E}">
        <p14:creationId xmlns:p14="http://schemas.microsoft.com/office/powerpoint/2010/main" val="177367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0" dirty="0" smtClean="0">
                <a:latin typeface="Gill Sans MT" panose="020B0502020104020203" pitchFamily="34" charset="0"/>
              </a:rPr>
              <a:t>The Solution:</a:t>
            </a:r>
            <a:endParaRPr lang="en-US" sz="5400" b="0" dirty="0">
              <a:latin typeface="Gill Sans MT" panose="020B0502020104020203" pitchFamily="34" charset="0"/>
            </a:endParaRPr>
          </a:p>
        </p:txBody>
      </p:sp>
      <p:sp>
        <p:nvSpPr>
          <p:cNvPr id="3" name="Content Placeholder 2"/>
          <p:cNvSpPr>
            <a:spLocks noGrp="1"/>
          </p:cNvSpPr>
          <p:nvPr>
            <p:ph idx="1"/>
          </p:nvPr>
        </p:nvSpPr>
        <p:spPr>
          <a:xfrm>
            <a:off x="1111960" y="1743074"/>
            <a:ext cx="4535466" cy="4351338"/>
          </a:xfrm>
        </p:spPr>
        <p:txBody>
          <a:bodyPr>
            <a:normAutofit/>
          </a:bodyPr>
          <a:lstStyle/>
          <a:p>
            <a:pPr marL="0" indent="0">
              <a:buNone/>
            </a:pPr>
            <a:r>
              <a:rPr lang="en-US" sz="4800" b="1" dirty="0" smtClean="0">
                <a:latin typeface="Gill Sans MT" panose="020B0502020104020203" pitchFamily="34" charset="0"/>
              </a:rPr>
              <a:t>L</a:t>
            </a:r>
            <a:r>
              <a:rPr lang="en-US" sz="4800" b="1" dirty="0" smtClean="0">
                <a:solidFill>
                  <a:schemeClr val="accent6">
                    <a:lumMod val="60000"/>
                    <a:lumOff val="40000"/>
                  </a:schemeClr>
                </a:solidFill>
                <a:latin typeface="Gill Sans MT" panose="020B0502020104020203" pitchFamily="34" charset="0"/>
              </a:rPr>
              <a:t>egacy</a:t>
            </a:r>
          </a:p>
          <a:p>
            <a:pPr marL="0" indent="0">
              <a:buNone/>
            </a:pPr>
            <a:r>
              <a:rPr lang="en-US" sz="4800" b="1" dirty="0" smtClean="0">
                <a:latin typeface="Gill Sans MT" panose="020B0502020104020203" pitchFamily="34" charset="0"/>
              </a:rPr>
              <a:t>A</a:t>
            </a:r>
            <a:r>
              <a:rPr lang="en-US" sz="4800" b="1" dirty="0" smtClean="0">
                <a:solidFill>
                  <a:schemeClr val="accent6">
                    <a:lumMod val="60000"/>
                    <a:lumOff val="40000"/>
                  </a:schemeClr>
                </a:solidFill>
                <a:latin typeface="Gill Sans MT" panose="020B0502020104020203" pitchFamily="34" charset="0"/>
              </a:rPr>
              <a:t>rchival</a:t>
            </a:r>
          </a:p>
          <a:p>
            <a:pPr marL="0" indent="0">
              <a:buNone/>
            </a:pPr>
            <a:r>
              <a:rPr lang="en-US" sz="4800" b="1" dirty="0" smtClean="0">
                <a:latin typeface="Gill Sans MT" panose="020B0502020104020203" pitchFamily="34" charset="0"/>
              </a:rPr>
              <a:t>M</a:t>
            </a:r>
            <a:r>
              <a:rPr lang="en-US" sz="4800" b="1" dirty="0" smtClean="0">
                <a:solidFill>
                  <a:schemeClr val="accent6">
                    <a:lumMod val="60000"/>
                    <a:lumOff val="40000"/>
                  </a:schemeClr>
                </a:solidFill>
                <a:latin typeface="Gill Sans MT" panose="020B0502020104020203" pitchFamily="34" charset="0"/>
              </a:rPr>
              <a:t>edia</a:t>
            </a:r>
          </a:p>
          <a:p>
            <a:pPr marL="0" indent="0">
              <a:buNone/>
            </a:pPr>
            <a:r>
              <a:rPr lang="en-US" sz="4800" b="1" dirty="0" smtClean="0">
                <a:latin typeface="Gill Sans MT" panose="020B0502020104020203" pitchFamily="34" charset="0"/>
              </a:rPr>
              <a:t>M</a:t>
            </a:r>
            <a:r>
              <a:rPr lang="en-US" sz="4800" b="1" dirty="0" smtClean="0">
                <a:solidFill>
                  <a:schemeClr val="accent6">
                    <a:lumMod val="60000"/>
                    <a:lumOff val="40000"/>
                  </a:schemeClr>
                </a:solidFill>
                <a:latin typeface="Gill Sans MT" panose="020B0502020104020203" pitchFamily="34" charset="0"/>
              </a:rPr>
              <a:t>igration</a:t>
            </a:r>
          </a:p>
          <a:p>
            <a:pPr marL="0" indent="0">
              <a:buNone/>
            </a:pPr>
            <a:r>
              <a:rPr lang="en-US" sz="4800" b="1" dirty="0" smtClean="0">
                <a:latin typeface="Gill Sans MT" panose="020B0502020104020203" pitchFamily="34" charset="0"/>
              </a:rPr>
              <a:t>P</a:t>
            </a:r>
            <a:r>
              <a:rPr lang="en-US" sz="4800" b="1" dirty="0" smtClean="0">
                <a:solidFill>
                  <a:schemeClr val="accent6">
                    <a:lumMod val="60000"/>
                    <a:lumOff val="40000"/>
                  </a:schemeClr>
                </a:solidFill>
                <a:latin typeface="Gill Sans MT" panose="020B0502020104020203" pitchFamily="34" charset="0"/>
              </a:rPr>
              <a:t>latform</a:t>
            </a:r>
            <a:endParaRPr lang="en-US" sz="4800" b="1" dirty="0">
              <a:solidFill>
                <a:schemeClr val="accent6">
                  <a:lumMod val="60000"/>
                  <a:lumOff val="40000"/>
                </a:schemeClr>
              </a:solidFill>
              <a:latin typeface="Gill Sans MT" panose="020B0502020104020203" pitchFamily="34" charset="0"/>
            </a:endParaRPr>
          </a:p>
        </p:txBody>
      </p:sp>
      <p:sp>
        <p:nvSpPr>
          <p:cNvPr id="4" name="TextBox 3"/>
          <p:cNvSpPr txBox="1"/>
          <p:nvPr/>
        </p:nvSpPr>
        <p:spPr>
          <a:xfrm>
            <a:off x="5368506" y="1527344"/>
            <a:ext cx="6509516" cy="3539430"/>
          </a:xfrm>
          <a:prstGeom prst="rect">
            <a:avLst/>
          </a:prstGeom>
          <a:noFill/>
        </p:spPr>
        <p:txBody>
          <a:bodyPr wrap="square" rtlCol="0">
            <a:spAutoFit/>
          </a:bodyPr>
          <a:lstStyle/>
          <a:p>
            <a:r>
              <a:rPr lang="en-US" sz="3600" u="sng" dirty="0" smtClean="0">
                <a:latin typeface="Gentium Basic" panose="02000503060000020004" pitchFamily="2" charset="0"/>
              </a:rPr>
              <a:t>LAMMP will:</a:t>
            </a:r>
            <a:endParaRPr lang="en-US" sz="3600" dirty="0" smtClean="0">
              <a:latin typeface="Gentium Basic" panose="02000503060000020004" pitchFamily="2" charset="0"/>
            </a:endParaRPr>
          </a:p>
          <a:p>
            <a:endParaRPr lang="en-US" sz="2000" u="sng" dirty="0" smtClean="0">
              <a:latin typeface="Bookman Old Style" panose="02050604050505020204" pitchFamily="18" charset="0"/>
            </a:endParaRPr>
          </a:p>
          <a:p>
            <a:pPr marL="342900" indent="-342900">
              <a:buFont typeface="Arial" panose="020B0604020202020204" pitchFamily="34" charset="0"/>
              <a:buChar char="•"/>
            </a:pPr>
            <a:r>
              <a:rPr lang="en-US" sz="2800" dirty="0" smtClean="0">
                <a:latin typeface="Gentium Basic" panose="02000503060000020004" pitchFamily="2" charset="0"/>
              </a:rPr>
              <a:t>Capture content from digital media</a:t>
            </a:r>
          </a:p>
          <a:p>
            <a:pPr marL="342900" indent="-342900">
              <a:buFont typeface="Arial" panose="020B0604020202020204" pitchFamily="34" charset="0"/>
              <a:buChar char="•"/>
            </a:pPr>
            <a:r>
              <a:rPr lang="en-US" sz="2800" dirty="0" smtClean="0">
                <a:latin typeface="Gentium Basic" panose="02000503060000020004" pitchFamily="2" charset="0"/>
              </a:rPr>
              <a:t>Automatically generate:</a:t>
            </a:r>
          </a:p>
          <a:p>
            <a:pPr marL="800100" lvl="1" indent="-342900">
              <a:buFont typeface="Arial" panose="020B0604020202020204" pitchFamily="34" charset="0"/>
              <a:buChar char="•"/>
            </a:pPr>
            <a:r>
              <a:rPr lang="en-US" sz="2800" dirty="0" smtClean="0">
                <a:latin typeface="Gentium Basic" panose="02000503060000020004" pitchFamily="2" charset="0"/>
              </a:rPr>
              <a:t>Descriptive info for access</a:t>
            </a:r>
          </a:p>
          <a:p>
            <a:pPr marL="800100" lvl="1" indent="-342900">
              <a:buFont typeface="Arial" panose="020B0604020202020204" pitchFamily="34" charset="0"/>
              <a:buChar char="•"/>
            </a:pPr>
            <a:r>
              <a:rPr lang="en-US" sz="2800" dirty="0" smtClean="0">
                <a:latin typeface="Gentium Basic" panose="02000503060000020004" pitchFamily="2" charset="0"/>
              </a:rPr>
              <a:t>Technical info for preservation</a:t>
            </a:r>
          </a:p>
          <a:p>
            <a:pPr marL="342900" indent="-342900">
              <a:buFont typeface="Arial" panose="020B0604020202020204" pitchFamily="34" charset="0"/>
              <a:buChar char="•"/>
            </a:pPr>
            <a:r>
              <a:rPr lang="en-US" sz="2800" dirty="0" smtClean="0">
                <a:latin typeface="Gentium Basic" panose="02000503060000020004" pitchFamily="2" charset="0"/>
              </a:rPr>
              <a:t>Convert to modern file formats</a:t>
            </a:r>
          </a:p>
          <a:p>
            <a:pPr marL="342900" indent="-342900">
              <a:buFont typeface="Arial" panose="020B0604020202020204" pitchFamily="34" charset="0"/>
              <a:buChar char="•"/>
            </a:pPr>
            <a:r>
              <a:rPr lang="en-US" sz="2800" dirty="0" smtClean="0">
                <a:latin typeface="Gentium Basic" panose="02000503060000020004" pitchFamily="2" charset="0"/>
              </a:rPr>
              <a:t>Preserve (and share with others!)</a:t>
            </a:r>
            <a:endParaRPr lang="en-US" sz="2800" dirty="0">
              <a:latin typeface="Gentium Basic" panose="02000503060000020004" pitchFamily="2" charset="0"/>
            </a:endParaRPr>
          </a:p>
        </p:txBody>
      </p:sp>
    </p:spTree>
    <p:extLst>
      <p:ext uri="{BB962C8B-B14F-4D97-AF65-F5344CB8AC3E}">
        <p14:creationId xmlns:p14="http://schemas.microsoft.com/office/powerpoint/2010/main" val="1913982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5" y="3985399"/>
            <a:ext cx="11730682" cy="995375"/>
          </a:xfrm>
        </p:spPr>
        <p:txBody>
          <a:bodyPr>
            <a:noAutofit/>
          </a:bodyPr>
          <a:lstStyle/>
          <a:p>
            <a:r>
              <a:rPr lang="en-US" sz="5400" dirty="0" smtClean="0">
                <a:latin typeface="Gill Sans MT" panose="020B0502020104020203" pitchFamily="34" charset="0"/>
              </a:rPr>
              <a:t> </a:t>
            </a:r>
            <a:r>
              <a:rPr lang="en-US" sz="5400" dirty="0" smtClean="0">
                <a:latin typeface="Gill Sans MT" panose="020B0502020104020203" pitchFamily="34" charset="0"/>
              </a:rPr>
              <a:t>  </a:t>
            </a:r>
            <a:r>
              <a:rPr lang="en-US" sz="3600" b="0" dirty="0" smtClean="0">
                <a:latin typeface="Gill Sans MT" panose="020B0502020104020203" pitchFamily="34" charset="0"/>
              </a:rPr>
              <a:t>USB        		 ZIP </a:t>
            </a:r>
            <a:r>
              <a:rPr lang="en-US" sz="3600" b="0" dirty="0" smtClean="0">
                <a:latin typeface="Gill Sans MT" panose="020B0502020104020203" pitchFamily="34" charset="0"/>
              </a:rPr>
              <a:t>	</a:t>
            </a:r>
            <a:r>
              <a:rPr lang="en-US" sz="3600" b="0" dirty="0">
                <a:latin typeface="Gill Sans MT" panose="020B0502020104020203" pitchFamily="34" charset="0"/>
              </a:rPr>
              <a:t> </a:t>
            </a:r>
            <a:r>
              <a:rPr lang="en-US" sz="3600" b="0" dirty="0" smtClean="0">
                <a:latin typeface="Gill Sans MT" panose="020B0502020104020203" pitchFamily="34" charset="0"/>
              </a:rPr>
              <a:t>   		 </a:t>
            </a:r>
            <a:r>
              <a:rPr lang="en-US" sz="3600" b="0" dirty="0" smtClean="0">
                <a:latin typeface="Gill Sans MT" panose="020B0502020104020203" pitchFamily="34" charset="0"/>
              </a:rPr>
              <a:t>CDs</a:t>
            </a:r>
            <a:r>
              <a:rPr lang="en-US" sz="3600" b="0" dirty="0" smtClean="0">
                <a:latin typeface="Gill Sans MT" panose="020B0502020104020203" pitchFamily="34" charset="0"/>
              </a:rPr>
              <a:t>	     </a:t>
            </a:r>
            <a:r>
              <a:rPr lang="en-US" sz="3600" b="0" dirty="0" smtClean="0">
                <a:latin typeface="Gill Sans MT" panose="020B0502020104020203" pitchFamily="34" charset="0"/>
              </a:rPr>
              <a:t>	   DVDS</a:t>
            </a:r>
            <a:endParaRPr lang="en-US" sz="3600" b="0" dirty="0">
              <a:latin typeface="Gill Sans MT" panose="020B05020201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369" y="5295355"/>
            <a:ext cx="1007759" cy="617999"/>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704553" y="5092350"/>
            <a:ext cx="1707715" cy="1280786"/>
          </a:xfrm>
          <a:prstGeom prst="rect">
            <a:avLst/>
          </a:prstGeom>
        </p:spPr>
      </p:pic>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696705" y="5059745"/>
            <a:ext cx="1234532" cy="1228920"/>
          </a:xfrm>
          <a:prstGeom prst="rect">
            <a:avLst/>
          </a:prstGeom>
        </p:spPr>
      </p:pic>
      <p:pic>
        <p:nvPicPr>
          <p:cNvPr id="36" name="Picture 35"/>
          <p:cNvPicPr>
            <a:picLocks noChangeAspect="1"/>
          </p:cNvPicPr>
          <p:nvPr/>
        </p:nvPicPr>
        <p:blipFill>
          <a:blip r:embed="rId8"/>
          <a:stretch>
            <a:fillRect/>
          </a:stretch>
        </p:blipFill>
        <p:spPr>
          <a:xfrm>
            <a:off x="9376466" y="5106102"/>
            <a:ext cx="1720547" cy="877076"/>
          </a:xfrm>
          <a:prstGeom prst="rect">
            <a:avLst/>
          </a:prstGeom>
        </p:spPr>
      </p:pic>
      <p:pic>
        <p:nvPicPr>
          <p:cNvPr id="73" name="Picture 72"/>
          <p:cNvPicPr>
            <a:picLocks noChangeAspect="1"/>
          </p:cNvPicPr>
          <p:nvPr/>
        </p:nvPicPr>
        <p:blipFill>
          <a:blip r:embed="rId9">
            <a:clrChange>
              <a:clrFrom>
                <a:srgbClr val="D4D6D5"/>
              </a:clrFrom>
              <a:clrTo>
                <a:srgbClr val="D4D6D5">
                  <a:alpha val="0"/>
                </a:srgbClr>
              </a:clrTo>
            </a:clrChange>
          </a:blip>
          <a:stretch>
            <a:fillRect/>
          </a:stretch>
        </p:blipFill>
        <p:spPr>
          <a:xfrm>
            <a:off x="7467828" y="1545553"/>
            <a:ext cx="2356322" cy="2312815"/>
          </a:xfrm>
          <a:prstGeom prst="rect">
            <a:avLst/>
          </a:prstGeom>
        </p:spPr>
      </p:pic>
      <p:sp>
        <p:nvSpPr>
          <p:cNvPr id="74" name="Title 1"/>
          <p:cNvSpPr txBox="1">
            <a:spLocks/>
          </p:cNvSpPr>
          <p:nvPr/>
        </p:nvSpPr>
        <p:spPr>
          <a:xfrm>
            <a:off x="524481" y="304513"/>
            <a:ext cx="10776581" cy="1298275"/>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B055B7"/>
                </a:solidFill>
                <a:effectLst/>
                <a:uLnTx/>
                <a:uFillTx/>
                <a:latin typeface="Bookman Old Style" panose="02050604050505020204" pitchFamily="18" charset="0"/>
                <a:ea typeface="+mj-ea"/>
                <a:cs typeface="+mj-cs"/>
              </a:rPr>
              <a:t> 				</a:t>
            </a:r>
            <a:r>
              <a:rPr kumimoji="0" lang="en-US" sz="5400" i="0" u="none" strike="noStrike" kern="1200" cap="none" spc="0" normalizeH="0" baseline="0" noProof="0" dirty="0" smtClean="0">
                <a:ln>
                  <a:noFill/>
                </a:ln>
                <a:solidFill>
                  <a:srgbClr val="B055B7"/>
                </a:solidFill>
                <a:effectLst/>
                <a:uLnTx/>
                <a:uFillTx/>
                <a:latin typeface="Gill Sans MT" panose="020B0502020104020203" pitchFamily="34" charset="0"/>
                <a:ea typeface="+mj-ea"/>
                <a:cs typeface="+mj-cs"/>
              </a:rPr>
              <a:t>   INPUT</a:t>
            </a:r>
            <a:endParaRPr kumimoji="0" lang="en-US" sz="5400" i="0" strike="noStrike" kern="1200" cap="none" spc="0" normalizeH="0" baseline="0" noProof="0" dirty="0" smtClean="0">
              <a:ln>
                <a:noFill/>
              </a:ln>
              <a:solidFill>
                <a:srgbClr val="B055B7"/>
              </a:solidFill>
              <a:effectLst/>
              <a:uLnTx/>
              <a:uFillTx/>
              <a:latin typeface="Gill Sans MT" panose="020B0502020104020203"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B055B7"/>
                </a:solidFill>
                <a:effectLst/>
                <a:uLnTx/>
                <a:uFillTx/>
                <a:latin typeface="Bookman Old Style" panose="02050604050505020204" pitchFamily="18" charset="0"/>
                <a:ea typeface="+mj-ea"/>
                <a:cs typeface="+mj-cs"/>
              </a:rPr>
              <a:t>	</a:t>
            </a:r>
            <a:r>
              <a:rPr kumimoji="0" lang="en-US" sz="3600" i="0" u="none" strike="noStrike" kern="1200" cap="none" spc="0" normalizeH="0" baseline="0" noProof="0" dirty="0" smtClean="0">
                <a:ln>
                  <a:noFill/>
                </a:ln>
                <a:solidFill>
                  <a:srgbClr val="B055B7"/>
                </a:solidFill>
                <a:effectLst/>
                <a:uLnTx/>
                <a:uFillTx/>
                <a:latin typeface="Gill Sans MT" panose="020B0502020104020203" pitchFamily="34" charset="0"/>
                <a:ea typeface="+mj-ea"/>
                <a:cs typeface="+mj-cs"/>
              </a:rPr>
              <a:t>	3.5”					</a:t>
            </a:r>
            <a:r>
              <a:rPr kumimoji="0" lang="en-US" sz="3600" i="0" u="none" strike="noStrike" kern="1200" cap="none" spc="0" normalizeH="0" baseline="0" noProof="0" dirty="0" smtClean="0">
                <a:ln>
                  <a:noFill/>
                </a:ln>
                <a:solidFill>
                  <a:srgbClr val="B055B7"/>
                </a:solidFill>
                <a:effectLst/>
                <a:uLnTx/>
                <a:uFillTx/>
                <a:latin typeface="Gill Sans MT" panose="020B0502020104020203" pitchFamily="34" charset="0"/>
                <a:ea typeface="+mj-ea"/>
                <a:cs typeface="+mj-cs"/>
              </a:rPr>
              <a:t>	5.25</a:t>
            </a:r>
            <a:r>
              <a:rPr kumimoji="0" lang="en-US" sz="3600" i="0" u="none" strike="noStrike" kern="1200" cap="none" spc="0" normalizeH="0" baseline="0" noProof="0" dirty="0" smtClean="0">
                <a:ln>
                  <a:noFill/>
                </a:ln>
                <a:solidFill>
                  <a:srgbClr val="B055B7"/>
                </a:solidFill>
                <a:effectLst/>
                <a:uLnTx/>
                <a:uFillTx/>
                <a:latin typeface="Gill Sans MT" panose="020B0502020104020203" pitchFamily="34" charset="0"/>
                <a:ea typeface="+mj-ea"/>
                <a:cs typeface="+mj-cs"/>
              </a:rPr>
              <a:t>”</a:t>
            </a:r>
            <a:endParaRPr kumimoji="0" lang="en-US" sz="3600" i="0" u="none" strike="noStrike" kern="1200" cap="none" spc="0" normalizeH="0" baseline="0" noProof="0" dirty="0">
              <a:ln>
                <a:noFill/>
              </a:ln>
              <a:solidFill>
                <a:srgbClr val="B055B7"/>
              </a:solidFill>
              <a:effectLst/>
              <a:uLnTx/>
              <a:uFillTx/>
              <a:latin typeface="Gill Sans MT" panose="020B0502020104020203" pitchFamily="34" charset="0"/>
              <a:ea typeface="+mj-ea"/>
              <a:cs typeface="+mj-cs"/>
            </a:endParaRPr>
          </a:p>
        </p:txBody>
      </p:sp>
      <p:pic>
        <p:nvPicPr>
          <p:cNvPr id="75" name="Picture 74"/>
          <p:cNvPicPr>
            <a:picLocks noChangeAspect="1"/>
          </p:cNvPicPr>
          <p:nvPr/>
        </p:nvPicPr>
        <p:blipFill>
          <a:blip r:embed="rId10">
            <a:clrChange>
              <a:clrFrom>
                <a:srgbClr val="FEFEFE"/>
              </a:clrFrom>
              <a:clrTo>
                <a:srgbClr val="FEFEFE">
                  <a:alpha val="0"/>
                </a:srgbClr>
              </a:clrTo>
            </a:clrChange>
          </a:blip>
          <a:stretch>
            <a:fillRect/>
          </a:stretch>
        </p:blipFill>
        <p:spPr>
          <a:xfrm>
            <a:off x="1551880" y="1658576"/>
            <a:ext cx="2728091" cy="2046068"/>
          </a:xfrm>
          <a:prstGeom prst="rect">
            <a:avLst/>
          </a:prstGeom>
        </p:spPr>
      </p:pic>
      <p:sp>
        <p:nvSpPr>
          <p:cNvPr id="76" name="Rectangle 75"/>
          <p:cNvSpPr/>
          <p:nvPr/>
        </p:nvSpPr>
        <p:spPr>
          <a:xfrm>
            <a:off x="4429301" y="2358444"/>
            <a:ext cx="2548148" cy="646331"/>
          </a:xfrm>
          <a:prstGeom prst="rect">
            <a:avLst/>
          </a:prstGeom>
        </p:spPr>
        <p:txBody>
          <a:bodyPr wrap="square">
            <a:spAutoFit/>
          </a:bodyPr>
          <a:lstStyle/>
          <a:p>
            <a:r>
              <a:rPr lang="en-US" sz="3600" dirty="0" smtClean="0">
                <a:solidFill>
                  <a:srgbClr val="B055B7"/>
                </a:solidFill>
                <a:latin typeface="Gill Sans MT" panose="020B0502020104020203" pitchFamily="34" charset="0"/>
              </a:rPr>
              <a:t>Floppy Disks </a:t>
            </a:r>
            <a:endParaRPr lang="en-US" sz="3600" dirty="0">
              <a:latin typeface="Gill Sans MT" panose="020B0502020104020203" pitchFamily="34" charset="0"/>
            </a:endParaRPr>
          </a:p>
        </p:txBody>
      </p:sp>
    </p:spTree>
    <p:extLst>
      <p:ext uri="{BB962C8B-B14F-4D97-AF65-F5344CB8AC3E}">
        <p14:creationId xmlns:p14="http://schemas.microsoft.com/office/powerpoint/2010/main" val="376438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393" y="-492099"/>
            <a:ext cx="10140969" cy="7836204"/>
          </a:xfrm>
        </p:spPr>
      </p:pic>
      <p:sp>
        <p:nvSpPr>
          <p:cNvPr id="5" name="Title 4"/>
          <p:cNvSpPr>
            <a:spLocks noGrp="1"/>
          </p:cNvSpPr>
          <p:nvPr>
            <p:ph type="title"/>
          </p:nvPr>
        </p:nvSpPr>
        <p:spPr>
          <a:xfrm>
            <a:off x="7970018" y="444637"/>
            <a:ext cx="3826565" cy="1325563"/>
          </a:xfrm>
        </p:spPr>
        <p:txBody>
          <a:bodyPr>
            <a:noAutofit/>
          </a:bodyPr>
          <a:lstStyle/>
          <a:p>
            <a:r>
              <a:rPr lang="en-US" sz="5400" b="0" dirty="0" smtClean="0">
                <a:latin typeface="Gill Sans MT" panose="020B0502020104020203" pitchFamily="34" charset="0"/>
              </a:rPr>
              <a:t>LAMMP Workflow</a:t>
            </a:r>
            <a:endParaRPr lang="en-US" sz="5400" b="0" dirty="0">
              <a:latin typeface="Gill Sans MT" panose="020B0502020104020203" pitchFamily="34" charset="0"/>
            </a:endParaRPr>
          </a:p>
        </p:txBody>
      </p:sp>
      <p:sp>
        <p:nvSpPr>
          <p:cNvPr id="2" name="TextBox 1"/>
          <p:cNvSpPr txBox="1"/>
          <p:nvPr/>
        </p:nvSpPr>
        <p:spPr>
          <a:xfrm>
            <a:off x="3879246" y="2911642"/>
            <a:ext cx="1034716" cy="369332"/>
          </a:xfrm>
          <a:prstGeom prst="rect">
            <a:avLst/>
          </a:prstGeom>
          <a:noFill/>
        </p:spPr>
        <p:txBody>
          <a:bodyPr wrap="square" rtlCol="0">
            <a:spAutoFit/>
          </a:bodyPr>
          <a:lstStyle/>
          <a:p>
            <a:r>
              <a:rPr lang="en-US" dirty="0">
                <a:solidFill>
                  <a:schemeClr val="accent1">
                    <a:lumMod val="50000"/>
                  </a:schemeClr>
                </a:solidFill>
              </a:rPr>
              <a:t>ClamAV</a:t>
            </a:r>
          </a:p>
        </p:txBody>
      </p:sp>
      <p:sp>
        <p:nvSpPr>
          <p:cNvPr id="6" name="TextBox 5"/>
          <p:cNvSpPr txBox="1"/>
          <p:nvPr/>
        </p:nvSpPr>
        <p:spPr>
          <a:xfrm>
            <a:off x="3734867" y="1770200"/>
            <a:ext cx="1179095" cy="369332"/>
          </a:xfrm>
          <a:prstGeom prst="rect">
            <a:avLst/>
          </a:prstGeom>
          <a:noFill/>
        </p:spPr>
        <p:txBody>
          <a:bodyPr wrap="square" rtlCol="0">
            <a:spAutoFit/>
          </a:bodyPr>
          <a:lstStyle/>
          <a:p>
            <a:r>
              <a:rPr lang="en-US" dirty="0" smtClean="0">
                <a:solidFill>
                  <a:schemeClr val="accent1">
                    <a:lumMod val="50000"/>
                  </a:schemeClr>
                </a:solidFill>
              </a:rPr>
              <a:t>FTKImager</a:t>
            </a:r>
            <a:endParaRPr lang="en-US" dirty="0">
              <a:solidFill>
                <a:schemeClr val="accent1">
                  <a:lumMod val="50000"/>
                </a:schemeClr>
              </a:solidFill>
            </a:endParaRPr>
          </a:p>
        </p:txBody>
      </p:sp>
    </p:spTree>
    <p:extLst>
      <p:ext uri="{BB962C8B-B14F-4D97-AF65-F5344CB8AC3E}">
        <p14:creationId xmlns:p14="http://schemas.microsoft.com/office/powerpoint/2010/main" val="238849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59" y="3100742"/>
            <a:ext cx="4288872" cy="1256622"/>
          </a:xfrm>
        </p:spPr>
        <p:txBody>
          <a:bodyPr>
            <a:normAutofit/>
          </a:bodyPr>
          <a:lstStyle/>
          <a:p>
            <a:r>
              <a:rPr lang="en-US" dirty="0" smtClean="0"/>
              <a:t> </a:t>
            </a:r>
            <a:r>
              <a:rPr lang="en-US" sz="5400" b="0" dirty="0" smtClean="0">
                <a:latin typeface="Gentium Basic" panose="02000503060000020004" pitchFamily="2" charset="0"/>
              </a:rPr>
              <a:t>Your Files:</a:t>
            </a:r>
            <a:endParaRPr lang="en-US" sz="5400" b="0" dirty="0">
              <a:latin typeface="Gentium Basic" panose="02000503060000020004" pitchFamily="2" charset="0"/>
            </a:endParaRPr>
          </a:p>
        </p:txBody>
      </p:sp>
      <p:sp>
        <p:nvSpPr>
          <p:cNvPr id="74" name="Title 1"/>
          <p:cNvSpPr txBox="1">
            <a:spLocks/>
          </p:cNvSpPr>
          <p:nvPr/>
        </p:nvSpPr>
        <p:spPr>
          <a:xfrm>
            <a:off x="458578" y="236506"/>
            <a:ext cx="10794219" cy="786681"/>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B055B7"/>
                </a:solidFill>
                <a:effectLst/>
                <a:uLnTx/>
                <a:uFillTx/>
                <a:latin typeface="Bookman Old Style" panose="02050604050505020204" pitchFamily="18" charset="0"/>
                <a:ea typeface="+mj-ea"/>
                <a:cs typeface="+mj-cs"/>
              </a:rPr>
              <a:t> 				</a:t>
            </a:r>
            <a:r>
              <a:rPr kumimoji="0" lang="en-US" sz="5400" i="0" u="none" strike="noStrike" kern="1200" cap="none" spc="0" normalizeH="0" baseline="0" noProof="0" dirty="0" smtClean="0">
                <a:ln>
                  <a:noFill/>
                </a:ln>
                <a:solidFill>
                  <a:srgbClr val="B055B7"/>
                </a:solidFill>
                <a:effectLst/>
                <a:uLnTx/>
                <a:uFillTx/>
                <a:latin typeface="Gill Sans MT" panose="020B0502020104020203" pitchFamily="34" charset="0"/>
                <a:ea typeface="+mj-ea"/>
                <a:cs typeface="+mj-cs"/>
              </a:rPr>
              <a:t>   OUTPUT</a:t>
            </a:r>
            <a:endParaRPr kumimoji="0" lang="en-US" sz="5400" i="0" strike="noStrike" kern="1200" cap="none" spc="0" normalizeH="0" baseline="0" noProof="0" dirty="0" smtClean="0">
              <a:ln>
                <a:noFill/>
              </a:ln>
              <a:solidFill>
                <a:srgbClr val="B055B7"/>
              </a:solidFill>
              <a:effectLst/>
              <a:uLnTx/>
              <a:uFillTx/>
              <a:latin typeface="Gill Sans MT" panose="020B0502020104020203" pitchFamily="34" charset="0"/>
              <a:ea typeface="+mj-ea"/>
              <a:cs typeface="+mj-cs"/>
            </a:endParaRPr>
          </a:p>
        </p:txBody>
      </p:sp>
      <p:sp>
        <p:nvSpPr>
          <p:cNvPr id="13" name="Title 1"/>
          <p:cNvSpPr txBox="1">
            <a:spLocks/>
          </p:cNvSpPr>
          <p:nvPr/>
        </p:nvSpPr>
        <p:spPr>
          <a:xfrm>
            <a:off x="4475836" y="1400820"/>
            <a:ext cx="6729201" cy="521461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 typeface="Arial"/>
              <a:buChar char="•"/>
              <a:tabLst/>
              <a:defRPr/>
            </a:pPr>
            <a:r>
              <a:rPr lang="en-US" sz="4400" dirty="0" smtClean="0">
                <a:solidFill>
                  <a:srgbClr val="B055B7"/>
                </a:solidFill>
                <a:latin typeface="Gentium Basic" panose="02000503060000020004" pitchFamily="2" charset="0"/>
                <a:ea typeface="+mj-ea"/>
                <a:cs typeface="+mj-cs"/>
              </a:rPr>
              <a:t> Cataloged!</a:t>
            </a:r>
          </a:p>
          <a:p>
            <a:pPr marL="0" marR="0" lvl="0" indent="0" algn="l" defTabSz="914400" rtl="0" eaLnBrk="1" fontAlgn="auto" latinLnBrk="0" hangingPunct="1">
              <a:lnSpc>
                <a:spcPct val="90000"/>
              </a:lnSpc>
              <a:spcBef>
                <a:spcPct val="0"/>
              </a:spcBef>
              <a:spcAft>
                <a:spcPts val="0"/>
              </a:spcAft>
              <a:buClrTx/>
              <a:buSzTx/>
              <a:buFont typeface="Arial"/>
              <a:buChar char="•"/>
              <a:tabLst/>
              <a:defRPr/>
            </a:pPr>
            <a:endParaRPr kumimoji="0" lang="en-US" sz="4400" i="0" u="none" strike="noStrike" kern="1200" cap="none" spc="0" normalizeH="0" baseline="0" noProof="0" dirty="0" smtClean="0">
              <a:ln>
                <a:noFill/>
              </a:ln>
              <a:solidFill>
                <a:srgbClr val="B055B7"/>
              </a:solidFill>
              <a:effectLst/>
              <a:uLnTx/>
              <a:uFillTx/>
              <a:latin typeface="Gentium Basic" panose="02000503060000020004" pitchFamily="2" charset="0"/>
              <a:ea typeface="+mj-ea"/>
              <a:cs typeface="+mj-cs"/>
            </a:endParaRPr>
          </a:p>
          <a:p>
            <a:pPr marL="0" marR="0" lvl="0" indent="0" algn="l" defTabSz="914400" rtl="0" eaLnBrk="1" fontAlgn="auto" latinLnBrk="0" hangingPunct="1">
              <a:lnSpc>
                <a:spcPct val="90000"/>
              </a:lnSpc>
              <a:spcBef>
                <a:spcPct val="0"/>
              </a:spcBef>
              <a:spcAft>
                <a:spcPts val="0"/>
              </a:spcAft>
              <a:buClrTx/>
              <a:buSzTx/>
              <a:buFont typeface="Arial"/>
              <a:buChar char="•"/>
              <a:tabLst/>
              <a:defRPr/>
            </a:pPr>
            <a:endParaRPr kumimoji="0" lang="en-US" sz="4400" i="0" u="none" strike="noStrike" kern="1200" cap="none" spc="0" normalizeH="0" baseline="0" noProof="0" dirty="0" smtClean="0">
              <a:ln>
                <a:noFill/>
              </a:ln>
              <a:solidFill>
                <a:srgbClr val="B055B7"/>
              </a:solidFill>
              <a:effectLst/>
              <a:uLnTx/>
              <a:uFillTx/>
              <a:latin typeface="Gentium Basic" panose="02000503060000020004" pitchFamily="2" charset="0"/>
              <a:ea typeface="+mj-ea"/>
              <a:cs typeface="+mj-cs"/>
            </a:endParaRPr>
          </a:p>
          <a:p>
            <a:pPr marL="0" marR="0" lvl="0" indent="0" algn="l" defTabSz="914400" rtl="0" eaLnBrk="1" fontAlgn="auto" latinLnBrk="0" hangingPunct="1">
              <a:lnSpc>
                <a:spcPct val="90000"/>
              </a:lnSpc>
              <a:spcBef>
                <a:spcPct val="0"/>
              </a:spcBef>
              <a:spcAft>
                <a:spcPts val="0"/>
              </a:spcAft>
              <a:buClrTx/>
              <a:buSzTx/>
              <a:buFont typeface="Arial"/>
              <a:buChar char="•"/>
              <a:tabLst/>
              <a:defRPr/>
            </a:pPr>
            <a:r>
              <a:rPr lang="en-US" sz="4400" dirty="0" smtClean="0">
                <a:solidFill>
                  <a:srgbClr val="B055B7"/>
                </a:solidFill>
                <a:latin typeface="Gentium Basic" panose="02000503060000020004" pitchFamily="2" charset="0"/>
                <a:ea typeface="+mj-ea"/>
                <a:cs typeface="+mj-cs"/>
              </a:rPr>
              <a:t> </a:t>
            </a:r>
            <a:r>
              <a:rPr kumimoji="0" lang="en-US" sz="4400" i="0" u="none" strike="noStrike" kern="1200" cap="none" spc="0" normalizeH="0" baseline="0" noProof="0" dirty="0" smtClean="0">
                <a:ln>
                  <a:noFill/>
                </a:ln>
                <a:solidFill>
                  <a:srgbClr val="B055B7"/>
                </a:solidFill>
                <a:effectLst/>
                <a:uLnTx/>
                <a:uFillTx/>
                <a:latin typeface="Gentium Basic" panose="02000503060000020004" pitchFamily="2" charset="0"/>
                <a:ea typeface="+mj-ea"/>
                <a:cs typeface="+mj-cs"/>
              </a:rPr>
              <a:t>Converted!</a:t>
            </a:r>
          </a:p>
          <a:p>
            <a:pPr>
              <a:lnSpc>
                <a:spcPct val="90000"/>
              </a:lnSpc>
              <a:spcBef>
                <a:spcPct val="0"/>
              </a:spcBef>
            </a:pPr>
            <a:endParaRPr lang="en-US" sz="4400" dirty="0" smtClean="0">
              <a:latin typeface="Gentium Basic" panose="02000503060000020004" pitchFamily="2" charset="0"/>
            </a:endParaRPr>
          </a:p>
          <a:p>
            <a:pPr marL="0" marR="0" lvl="0" indent="0" algn="l" defTabSz="914400" rtl="0" eaLnBrk="1" fontAlgn="auto" latinLnBrk="0" hangingPunct="1">
              <a:lnSpc>
                <a:spcPct val="90000"/>
              </a:lnSpc>
              <a:spcBef>
                <a:spcPct val="0"/>
              </a:spcBef>
              <a:spcAft>
                <a:spcPts val="0"/>
              </a:spcAft>
              <a:buClrTx/>
              <a:buSzTx/>
              <a:buFont typeface="Arial"/>
              <a:buChar char="•"/>
              <a:tabLst/>
              <a:defRPr/>
            </a:pPr>
            <a:endParaRPr lang="en-US" sz="4400" dirty="0" smtClean="0">
              <a:solidFill>
                <a:srgbClr val="B055B7"/>
              </a:solidFill>
              <a:latin typeface="Gentium Basic" panose="02000503060000020004" pitchFamily="2" charset="0"/>
              <a:ea typeface="+mj-ea"/>
              <a:cs typeface="+mj-cs"/>
            </a:endParaRPr>
          </a:p>
          <a:p>
            <a:pPr marL="0" marR="0" lvl="0" indent="0" algn="l" defTabSz="914400" rtl="0" eaLnBrk="1" fontAlgn="auto" latinLnBrk="0" hangingPunct="1">
              <a:lnSpc>
                <a:spcPct val="90000"/>
              </a:lnSpc>
              <a:spcBef>
                <a:spcPct val="0"/>
              </a:spcBef>
              <a:spcAft>
                <a:spcPts val="0"/>
              </a:spcAft>
              <a:buClrTx/>
              <a:buSzTx/>
              <a:buFont typeface="Arial"/>
              <a:buChar char="•"/>
              <a:tabLst/>
              <a:defRPr/>
            </a:pPr>
            <a:r>
              <a:rPr kumimoji="0" lang="en-US" sz="4400" i="0" u="none" strike="noStrike" kern="1200" cap="none" spc="0" normalizeH="0" baseline="0" noProof="0" dirty="0" smtClean="0">
                <a:ln>
                  <a:noFill/>
                </a:ln>
                <a:solidFill>
                  <a:srgbClr val="B055B7"/>
                </a:solidFill>
                <a:effectLst/>
                <a:uLnTx/>
                <a:uFillTx/>
                <a:latin typeface="Gentium Basic" panose="02000503060000020004" pitchFamily="2" charset="0"/>
                <a:ea typeface="+mj-ea"/>
                <a:cs typeface="+mj-cs"/>
              </a:rPr>
              <a:t> Preserved!</a:t>
            </a:r>
          </a:p>
        </p:txBody>
      </p:sp>
      <p:pic>
        <p:nvPicPr>
          <p:cNvPr id="15" name="Picture 14"/>
          <p:cNvPicPr>
            <a:picLocks noChangeAspect="1"/>
          </p:cNvPicPr>
          <p:nvPr/>
        </p:nvPicPr>
        <p:blipFill>
          <a:blip r:embed="rId3"/>
          <a:stretch>
            <a:fillRect/>
          </a:stretch>
        </p:blipFill>
        <p:spPr>
          <a:xfrm>
            <a:off x="7840436" y="1620782"/>
            <a:ext cx="1190736" cy="1190736"/>
          </a:xfrm>
          <a:prstGeom prst="rect">
            <a:avLst/>
          </a:prstGeom>
        </p:spPr>
      </p:pic>
      <p:sp>
        <p:nvSpPr>
          <p:cNvPr id="16" name="Title 1"/>
          <p:cNvSpPr txBox="1">
            <a:spLocks/>
          </p:cNvSpPr>
          <p:nvPr/>
        </p:nvSpPr>
        <p:spPr>
          <a:xfrm>
            <a:off x="9202723" y="1400820"/>
            <a:ext cx="2810312" cy="172843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 typeface="Arial"/>
              <a:buChar char="•"/>
              <a:tabLst/>
              <a:defRPr/>
            </a:pPr>
            <a:r>
              <a:rPr lang="en-US" sz="2800" dirty="0" smtClean="0">
                <a:solidFill>
                  <a:srgbClr val="B055B7"/>
                </a:solidFill>
                <a:latin typeface="Gentium Basic" panose="02000503060000020004" pitchFamily="2" charset="0"/>
                <a:ea typeface="+mj-ea"/>
                <a:cs typeface="+mj-cs"/>
              </a:rPr>
              <a:t>Filename</a:t>
            </a:r>
          </a:p>
          <a:p>
            <a:pPr marL="0" marR="0" lvl="0" indent="0" algn="l" defTabSz="914400" rtl="0" eaLnBrk="1" fontAlgn="auto" latinLnBrk="0" hangingPunct="1">
              <a:lnSpc>
                <a:spcPct val="90000"/>
              </a:lnSpc>
              <a:spcBef>
                <a:spcPct val="0"/>
              </a:spcBef>
              <a:spcAft>
                <a:spcPts val="0"/>
              </a:spcAft>
              <a:buClrTx/>
              <a:buSzTx/>
              <a:buFont typeface="Arial"/>
              <a:buChar char="•"/>
              <a:tabLst/>
              <a:defRPr/>
            </a:pPr>
            <a:r>
              <a:rPr kumimoji="0" lang="en-US" sz="2800" i="0" u="none" strike="noStrike" kern="1200" cap="none" spc="0" normalizeH="0" baseline="0" noProof="0" dirty="0" smtClean="0">
                <a:ln>
                  <a:noFill/>
                </a:ln>
                <a:solidFill>
                  <a:srgbClr val="B055B7"/>
                </a:solidFill>
                <a:effectLst/>
                <a:uLnTx/>
                <a:uFillTx/>
                <a:latin typeface="Gentium Basic" panose="02000503060000020004" pitchFamily="2" charset="0"/>
                <a:ea typeface="+mj-ea"/>
                <a:cs typeface="+mj-cs"/>
              </a:rPr>
              <a:t>Location</a:t>
            </a:r>
          </a:p>
          <a:p>
            <a:pPr marL="0" marR="0" lvl="0" indent="0" algn="l" defTabSz="914400" rtl="0" eaLnBrk="1" fontAlgn="auto" latinLnBrk="0" hangingPunct="1">
              <a:lnSpc>
                <a:spcPct val="90000"/>
              </a:lnSpc>
              <a:spcBef>
                <a:spcPct val="0"/>
              </a:spcBef>
              <a:spcAft>
                <a:spcPts val="0"/>
              </a:spcAft>
              <a:buClrTx/>
              <a:buSzTx/>
              <a:buFont typeface="Arial"/>
              <a:buChar char="•"/>
              <a:tabLst/>
              <a:defRPr/>
            </a:pPr>
            <a:r>
              <a:rPr lang="en-US" sz="2800" dirty="0" smtClean="0">
                <a:solidFill>
                  <a:srgbClr val="B055B7"/>
                </a:solidFill>
                <a:latin typeface="Gentium Basic" panose="02000503060000020004" pitchFamily="2" charset="0"/>
                <a:ea typeface="+mj-ea"/>
                <a:cs typeface="+mj-cs"/>
              </a:rPr>
              <a:t>Size</a:t>
            </a:r>
          </a:p>
          <a:p>
            <a:pPr marL="0" marR="0" lvl="0" indent="0" algn="l" defTabSz="914400" rtl="0" eaLnBrk="1" fontAlgn="auto" latinLnBrk="0" hangingPunct="1">
              <a:lnSpc>
                <a:spcPct val="90000"/>
              </a:lnSpc>
              <a:spcBef>
                <a:spcPct val="0"/>
              </a:spcBef>
              <a:spcAft>
                <a:spcPts val="0"/>
              </a:spcAft>
              <a:buClrTx/>
              <a:buSzTx/>
              <a:buFont typeface="Arial"/>
              <a:buChar char="•"/>
              <a:tabLst/>
              <a:defRPr/>
            </a:pPr>
            <a:r>
              <a:rPr kumimoji="0" lang="en-US" sz="2800" i="0" u="none" strike="noStrike" kern="1200" cap="none" spc="0" normalizeH="0" baseline="0" noProof="0" dirty="0" smtClean="0">
                <a:ln>
                  <a:noFill/>
                </a:ln>
                <a:solidFill>
                  <a:srgbClr val="B055B7"/>
                </a:solidFill>
                <a:effectLst/>
                <a:uLnTx/>
                <a:uFillTx/>
                <a:latin typeface="Gentium Basic" panose="02000503060000020004" pitchFamily="2" charset="0"/>
                <a:ea typeface="+mj-ea"/>
                <a:cs typeface="+mj-cs"/>
              </a:rPr>
              <a:t>Date</a:t>
            </a:r>
            <a:r>
              <a:rPr kumimoji="0" lang="en-US" sz="2800" i="0" u="none" strike="noStrike" kern="1200" cap="none" spc="0" normalizeH="0" noProof="0" dirty="0" smtClean="0">
                <a:ln>
                  <a:noFill/>
                </a:ln>
                <a:solidFill>
                  <a:srgbClr val="B055B7"/>
                </a:solidFill>
                <a:effectLst/>
                <a:uLnTx/>
                <a:uFillTx/>
                <a:latin typeface="Gentium Basic" panose="02000503060000020004" pitchFamily="2" charset="0"/>
                <a:ea typeface="+mj-ea"/>
                <a:cs typeface="+mj-cs"/>
              </a:rPr>
              <a:t> Last </a:t>
            </a:r>
            <a:r>
              <a:rPr kumimoji="0" lang="en-US" sz="2800" i="0" u="none" strike="noStrike" kern="1200" cap="none" spc="0" normalizeH="0" noProof="0" dirty="0" smtClean="0">
                <a:ln>
                  <a:noFill/>
                </a:ln>
                <a:solidFill>
                  <a:srgbClr val="B055B7"/>
                </a:solidFill>
                <a:effectLst/>
                <a:uLnTx/>
                <a:uFillTx/>
                <a:latin typeface="Gentium Basic" panose="02000503060000020004" pitchFamily="2" charset="0"/>
                <a:ea typeface="+mj-ea"/>
                <a:cs typeface="+mj-cs"/>
              </a:rPr>
              <a:t> 	          Modified</a:t>
            </a:r>
            <a:endParaRPr kumimoji="0" lang="en-US" sz="2800" i="0" u="none" strike="noStrike" kern="1200" cap="none" spc="0" normalizeH="0" baseline="0" noProof="0" dirty="0" smtClean="0">
              <a:ln>
                <a:noFill/>
              </a:ln>
              <a:solidFill>
                <a:srgbClr val="B055B7"/>
              </a:solidFill>
              <a:effectLst/>
              <a:uLnTx/>
              <a:uFillTx/>
              <a:latin typeface="Gentium Basic" panose="02000503060000020004" pitchFamily="2" charset="0"/>
              <a:ea typeface="+mj-ea"/>
              <a:cs typeface="+mj-cs"/>
            </a:endParaRPr>
          </a:p>
        </p:txBody>
      </p:sp>
      <p:pic>
        <p:nvPicPr>
          <p:cNvPr id="17" name="Picture 16"/>
          <p:cNvPicPr>
            <a:picLocks noChangeAspect="1"/>
          </p:cNvPicPr>
          <p:nvPr/>
        </p:nvPicPr>
        <p:blipFill>
          <a:blip r:embed="rId4">
            <a:clrChange>
              <a:clrFrom>
                <a:srgbClr val="FFFFFF"/>
              </a:clrFrom>
              <a:clrTo>
                <a:srgbClr val="FFFFFF">
                  <a:alpha val="0"/>
                </a:srgbClr>
              </a:clrTo>
            </a:clrChange>
            <a:lum bright="1000"/>
          </a:blip>
          <a:stretch>
            <a:fillRect/>
          </a:stretch>
        </p:blipFill>
        <p:spPr>
          <a:xfrm>
            <a:off x="7891356" y="3581822"/>
            <a:ext cx="878643" cy="878643"/>
          </a:xfrm>
          <a:prstGeom prst="rect">
            <a:avLst/>
          </a:prstGeom>
        </p:spPr>
      </p:pic>
      <p:pic>
        <p:nvPicPr>
          <p:cNvPr id="18" name="Picture 17"/>
          <p:cNvPicPr>
            <a:picLocks noChangeAspect="1"/>
          </p:cNvPicPr>
          <p:nvPr/>
        </p:nvPicPr>
        <p:blipFill>
          <a:blip r:embed="rId5"/>
          <a:stretch>
            <a:fillRect/>
          </a:stretch>
        </p:blipFill>
        <p:spPr>
          <a:xfrm>
            <a:off x="8862606" y="3525800"/>
            <a:ext cx="1009361" cy="1009361"/>
          </a:xfrm>
          <a:prstGeom prst="rect">
            <a:avLst/>
          </a:prstGeom>
        </p:spPr>
      </p:pic>
      <p:pic>
        <p:nvPicPr>
          <p:cNvPr id="19" name="Picture 18"/>
          <p:cNvPicPr>
            <a:picLocks noChangeAspect="1"/>
          </p:cNvPicPr>
          <p:nvPr/>
        </p:nvPicPr>
        <p:blipFill>
          <a:blip r:embed="rId6"/>
          <a:stretch>
            <a:fillRect/>
          </a:stretch>
        </p:blipFill>
        <p:spPr>
          <a:xfrm>
            <a:off x="9852535" y="3525800"/>
            <a:ext cx="1046708" cy="1046708"/>
          </a:xfrm>
          <a:prstGeom prst="rect">
            <a:avLst/>
          </a:prstGeom>
        </p:spPr>
      </p:pic>
      <p:pic>
        <p:nvPicPr>
          <p:cNvPr id="20" name="Picture 19"/>
          <p:cNvPicPr>
            <a:picLocks noChangeAspect="1"/>
          </p:cNvPicPr>
          <p:nvPr/>
        </p:nvPicPr>
        <p:blipFill>
          <a:blip r:embed="rId7">
            <a:clrChange>
              <a:clrFrom>
                <a:srgbClr val="FFFFFF"/>
              </a:clrFrom>
              <a:clrTo>
                <a:srgbClr val="FFFFFF">
                  <a:alpha val="0"/>
                </a:srgbClr>
              </a:clrTo>
            </a:clrChange>
          </a:blip>
          <a:stretch>
            <a:fillRect/>
          </a:stretch>
        </p:blipFill>
        <p:spPr>
          <a:xfrm>
            <a:off x="7840436" y="5120504"/>
            <a:ext cx="3861322" cy="1374515"/>
          </a:xfrm>
          <a:prstGeom prst="rect">
            <a:avLst/>
          </a:prstGeom>
        </p:spPr>
      </p:pic>
    </p:spTree>
    <p:extLst>
      <p:ext uri="{BB962C8B-B14F-4D97-AF65-F5344CB8AC3E}">
        <p14:creationId xmlns:p14="http://schemas.microsoft.com/office/powerpoint/2010/main" val="3764383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609</Words>
  <Application>Microsoft Office PowerPoint</Application>
  <PresentationFormat>Widescreen</PresentationFormat>
  <Paragraphs>87</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Bookman Old Style</vt:lpstr>
      <vt:lpstr>Calibri</vt:lpstr>
      <vt:lpstr>Calibri Light</vt:lpstr>
      <vt:lpstr>Gentium Basic</vt:lpstr>
      <vt:lpstr>Gill Sans MT</vt:lpstr>
      <vt:lpstr>Office Theme</vt:lpstr>
      <vt:lpstr>Rescuing Digital Media  with LAMMP</vt:lpstr>
      <vt:lpstr>The Problem:</vt:lpstr>
      <vt:lpstr>The Solution:</vt:lpstr>
      <vt:lpstr>   USB           ZIP         CDs          DVDS</vt:lpstr>
      <vt:lpstr>LAMMP Workflow</vt:lpstr>
      <vt:lpstr> Your Files:</vt:lpstr>
    </vt:vector>
  </TitlesOfParts>
  <Company>UCI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Digital Media  for Preservation  with LAMMP</dc:title>
  <dc:creator>Matthew J. McKinley</dc:creator>
  <cp:lastModifiedBy>Matthew McKinley</cp:lastModifiedBy>
  <cp:revision>93</cp:revision>
  <cp:lastPrinted>2014-04-15T03:57:29Z</cp:lastPrinted>
  <dcterms:created xsi:type="dcterms:W3CDTF">2014-04-15T02:54:45Z</dcterms:created>
  <dcterms:modified xsi:type="dcterms:W3CDTF">2014-04-17T23:12:44Z</dcterms:modified>
</cp:coreProperties>
</file>